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0_0.xml" ContentType="application/vnd.ms-powerpoint.comment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9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3" r:id="rId11"/>
    <p:sldId id="294" r:id="rId12"/>
    <p:sldId id="295" r:id="rId13"/>
    <p:sldId id="296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4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B103EA-BEB0-4231-A677-6A0F9643A0B3}" authorId="{F2615FEF-C003-BDE4-A30D-DBA9560B8F91}" created="2022-11-15T04:49:03.118">
    <pc:sldMkLst xmlns:pc="http://schemas.microsoft.com/office/powerpoint/2013/main/command">
      <pc:docMk/>
      <pc:sldMk cId="0" sldId="256"/>
    </pc:sldMkLst>
    <p188:replyLst>
      <p188:reply id="{7DA33C25-B0D0-4DB3-881E-3040CCE0CB6E}" authorId="{F2615FEF-C003-BDE4-A30D-DBA9560B8F91}" created="2022-11-15T04:50:01.276">
        <p188:txBody>
          <a:bodyPr/>
          <a:lstStyle/>
          <a:p>
            <a:r>
              <a:rPr lang="vi-VN"/>
              <a:t>Trong nội dung không đề cập đến PCA</a:t>
            </a:r>
          </a:p>
        </p188:txBody>
      </p188:reply>
    </p188:replyLst>
    <p188:txBody>
      <a:bodyPr/>
      <a:lstStyle/>
      <a:p>
        <a:r>
          <a:rPr lang="vi-VN"/>
          <a:t>Bổ sung tiêu đề phần học chỉ bao gồm "Non-Negative Matrax Factorization" và learning goal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84f243d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84f243d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84f243df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84f243df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84f243df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84f243df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84f243df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84f243df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84f243df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784f243df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84f243df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84f243df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84f243df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84f243df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84f243df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84f243df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84f243df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84f243df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84f243df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784f243df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84f243df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84f243df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84f243d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84f243d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844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84f243df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84f243df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84f243df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784f243df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784f243df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784f243df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84f243df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84f243df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84f243df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84f243df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84f243df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84f243df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84f243df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784f243df1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84f243df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84f243df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84f243df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784f243df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84f243df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784f243df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84f243df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84f243df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84f243df1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784f243df1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784f243df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784f243df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84f243df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784f243df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84f243df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784f243df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84f243df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784f243df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84f243df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784f243df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84f243df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84f243df1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84f243df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784f243df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94364f0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94364f0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143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94364f0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94364f0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237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84f243df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784f243df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94364f0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794364f0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76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94364f0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794364f0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68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94364f0e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794364f0e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288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94364f0e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94364f0e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94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94364f0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94364f0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92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84f243df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784f243df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84f243df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84f243df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84f243df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84f243df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84f243df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84f243df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84f243df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84f243df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machine-learn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microsoft.com/office/2018/10/relationships/comments" Target="../comments/modernComment_100_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1846659"/>
            <a:ext cx="8520600" cy="1597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b="1" dirty="0" smtClean="0"/>
              <a:t>Dimensionality Reduction</a:t>
            </a:r>
            <a:endParaRPr sz="4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" b="1" dirty="0"/>
              <a:t>Principal Component Analysis (PCA)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19759"/>
          </a:xfrm>
        </p:spPr>
        <p:txBody>
          <a:bodyPr/>
          <a:lstStyle/>
          <a:p>
            <a:r>
              <a:rPr lang="en-US" dirty="0"/>
              <a:t>PCA generally tries to find the lower-dimensional surface to project the high-dimensional data.</a:t>
            </a:r>
          </a:p>
          <a:p>
            <a:r>
              <a:rPr lang="en-US" dirty="0"/>
              <a:t>PCA works by considering the variance of each attribute because the high attribute shows the good split between the classes, and hence it reduces the dimensionality. 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real-world applications of PCA are </a:t>
            </a:r>
            <a:r>
              <a:rPr lang="en-US" b="1" i="1" dirty="0"/>
              <a:t>image processing, movie recommendation system, optimizing the power allocation in various communication channels.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 feature extraction technique, so it contains the important variables and drops the least important variable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69950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" b="1" dirty="0"/>
              <a:t>Principal Component Analysis (PCA)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19759"/>
          </a:xfrm>
        </p:spPr>
        <p:txBody>
          <a:bodyPr/>
          <a:lstStyle/>
          <a:p>
            <a:r>
              <a:rPr lang="en-US" dirty="0"/>
              <a:t>Principal Component Analysis is an unsupervised learning algorithm that is used for the dimensionality reduction in machine </a:t>
            </a:r>
            <a:r>
              <a:rPr lang="en-US" dirty="0" smtClean="0"/>
              <a:t>learning.</a:t>
            </a:r>
            <a:endParaRPr lang="en-US" dirty="0">
              <a:hlinkClick r:id="rId2"/>
            </a:endParaRPr>
          </a:p>
          <a:p>
            <a:r>
              <a:rPr lang="en-US" dirty="0" smtClean="0"/>
              <a:t>It </a:t>
            </a:r>
            <a:r>
              <a:rPr lang="en-US" dirty="0"/>
              <a:t>is a statistical process that converts the observations of correlated features into a set of linearly uncorrelated features with the help of orthogonal transformation. These new transformed features are called the </a:t>
            </a:r>
            <a:r>
              <a:rPr lang="en-US" b="1" dirty="0"/>
              <a:t>Principal Components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one of the popular tools that is used for exploratory data analysis and predictive modeling.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 technique to draw strong patterns from the given dataset by reducing the variances.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03334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" b="1" dirty="0"/>
              <a:t>Principal Component Analysis (PCA)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76659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PCA algorithm is based on some mathematical concepts such as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Variance and Covariance</a:t>
            </a:r>
          </a:p>
          <a:p>
            <a:pPr lvl="1"/>
            <a:r>
              <a:rPr lang="en-US" dirty="0"/>
              <a:t>Eigenvalues and Eigen </a:t>
            </a:r>
            <a:r>
              <a:rPr lang="en-US" dirty="0" smtClean="0"/>
              <a:t>factors</a:t>
            </a:r>
          </a:p>
          <a:p>
            <a:r>
              <a:rPr lang="en-US" dirty="0"/>
              <a:t>Some common terms used in PCA algorithm:</a:t>
            </a:r>
          </a:p>
          <a:p>
            <a:pPr lvl="1"/>
            <a:r>
              <a:rPr lang="en-US" b="1" dirty="0"/>
              <a:t>Dimensionality:</a:t>
            </a:r>
            <a:r>
              <a:rPr lang="en-US" dirty="0"/>
              <a:t> It is the number of features or variables present in the given dataset. More easily, it is the number of columns present in the dataset.</a:t>
            </a:r>
          </a:p>
          <a:p>
            <a:pPr lvl="1"/>
            <a:r>
              <a:rPr lang="en-US" b="1" dirty="0"/>
              <a:t>Correlation:</a:t>
            </a:r>
            <a:r>
              <a:rPr lang="en-US" dirty="0"/>
              <a:t> It signifies that how strongly two variables are related to each other. Such as if one changes, the other variable also gets changed. The correlation value ranges from -1 to +1. Here, -1 occurs if variables are inversely proportional to each other, and +1 indicates that variables are directly proportional to each other.</a:t>
            </a:r>
          </a:p>
          <a:p>
            <a:pPr lvl="1"/>
            <a:r>
              <a:rPr lang="en-US" b="1" dirty="0"/>
              <a:t>Orthogonal:</a:t>
            </a:r>
            <a:r>
              <a:rPr lang="en-US" dirty="0"/>
              <a:t> It defines that variables are not correlated to each other, and hence the correlation between the pair of variables is zero.</a:t>
            </a:r>
          </a:p>
          <a:p>
            <a:pPr lvl="1"/>
            <a:r>
              <a:rPr lang="en-US" b="1" dirty="0"/>
              <a:t>Eigenvectors:</a:t>
            </a:r>
            <a:r>
              <a:rPr lang="en-US" dirty="0"/>
              <a:t> If there is a square matrix M, and a non-zero vector v is given. Then v will be eigenvector if Av is the scalar multiple of v.</a:t>
            </a:r>
          </a:p>
          <a:p>
            <a:pPr lvl="1"/>
            <a:r>
              <a:rPr lang="en-US" b="1" dirty="0"/>
              <a:t>Covariance Matrix:</a:t>
            </a:r>
            <a:r>
              <a:rPr lang="en-US" dirty="0"/>
              <a:t> A matrix containing the covariance between the pair of variables is called the Covariance Matrix.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76944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" b="1" dirty="0"/>
              <a:t>Principal Component Analysis (</a:t>
            </a:r>
            <a:r>
              <a:rPr lang="vi" b="1" dirty="0" smtClean="0"/>
              <a:t>PCA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766598"/>
          </a:xfrm>
        </p:spPr>
        <p:txBody>
          <a:bodyPr>
            <a:normAutofit/>
          </a:bodyPr>
          <a:lstStyle/>
          <a:p>
            <a:r>
              <a:rPr lang="en-US" dirty="0"/>
              <a:t>As described </a:t>
            </a:r>
            <a:r>
              <a:rPr lang="en-US" dirty="0" smtClean="0"/>
              <a:t>above, the </a:t>
            </a:r>
            <a:r>
              <a:rPr lang="en-US" dirty="0"/>
              <a:t>transformed new features or the output of PCA are the Principal </a:t>
            </a:r>
            <a:r>
              <a:rPr lang="en-US" dirty="0" smtClean="0"/>
              <a:t>Components (PCs). </a:t>
            </a:r>
            <a:r>
              <a:rPr lang="en-US" dirty="0"/>
              <a:t>The number of these PCs are either equal to or less than the original features present in the dataset. Some properties of these principal components are given below:</a:t>
            </a:r>
          </a:p>
          <a:p>
            <a:pPr lvl="1"/>
            <a:r>
              <a:rPr lang="en-US" dirty="0"/>
              <a:t>The principal component must be the linear combination of the original features.</a:t>
            </a:r>
          </a:p>
          <a:p>
            <a:pPr lvl="1"/>
            <a:r>
              <a:rPr lang="en-US" dirty="0"/>
              <a:t>These components are orthogonal, i.e., the correlation between a pair of variables is zero.</a:t>
            </a:r>
          </a:p>
          <a:p>
            <a:pPr lvl="1"/>
            <a:r>
              <a:rPr lang="en-US" dirty="0"/>
              <a:t>The importance of each component decreases when going to 1 to n, it means the 1 PC has the most importance, and n PC will have the least importance.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86874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Principal Component Analysis (PCA)</a:t>
            </a:r>
            <a:endParaRPr sz="3000" b="1" dirty="0"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l="27858" t="18340" r="25281"/>
          <a:stretch/>
        </p:blipFill>
        <p:spPr>
          <a:xfrm>
            <a:off x="2271750" y="1219675"/>
            <a:ext cx="4006441" cy="39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Principal Component Analysis (PCA)</a:t>
            </a:r>
            <a:endParaRPr sz="3000" b="1" dirty="0"/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l="28179" t="18910" r="17070"/>
          <a:stretch/>
        </p:blipFill>
        <p:spPr>
          <a:xfrm>
            <a:off x="1937150" y="1092075"/>
            <a:ext cx="4867430" cy="40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Principal Component Analysis (PCA)</a:t>
            </a:r>
            <a:endParaRPr sz="3000" b="1" dirty="0"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l="28019" t="18340" r="16263"/>
          <a:stretch/>
        </p:blipFill>
        <p:spPr>
          <a:xfrm>
            <a:off x="1664500" y="1062975"/>
            <a:ext cx="4953900" cy="40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Single Value Decomposition (SVD)</a:t>
            </a:r>
            <a:endParaRPr sz="3000" b="1" dirty="0"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562500" y="1435975"/>
            <a:ext cx="80190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SVD is a matrix factorization method normally used for PCA.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 Does not require a square data set.</a:t>
            </a:r>
            <a:endParaRPr sz="2100"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l="25119" t="48421" r="21739" b="16621"/>
          <a:stretch/>
        </p:blipFill>
        <p:spPr>
          <a:xfrm>
            <a:off x="1351400" y="2539075"/>
            <a:ext cx="6441200" cy="23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Single Value Decomposition (SVD)</a:t>
            </a:r>
            <a:endParaRPr sz="3000" b="1" dirty="0"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562500" y="1435975"/>
            <a:ext cx="8019000" cy="14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SVD is a matrix factorization method normally used for PCA.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Does not require a square data set.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- SVD is used by Scikit-learn for PCA.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l="25441" t="48424" r="21578" b="15185"/>
          <a:stretch/>
        </p:blipFill>
        <p:spPr>
          <a:xfrm>
            <a:off x="1704625" y="2929800"/>
            <a:ext cx="5734750" cy="22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Truncated Single Value Decomposition</a:t>
            </a:r>
            <a:endParaRPr sz="3000" b="1" dirty="0"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570125" y="1264175"/>
            <a:ext cx="74115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How can SVD be used for dimensionality reduction?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Principal components are calculated from V.</a:t>
            </a:r>
            <a:endParaRPr sz="2000"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l="25767" t="48995" r="22219" b="15760"/>
          <a:stretch/>
        </p:blipFill>
        <p:spPr>
          <a:xfrm>
            <a:off x="1026350" y="2494900"/>
            <a:ext cx="6955266" cy="26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64175" y="1487275"/>
            <a:ext cx="6184500" cy="30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Dimensionality reduction overview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Principal Components Analysis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Non-negative Matrix Factorization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03747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Truncated Single Value Decomposition</a:t>
            </a:r>
            <a:endParaRPr sz="3000" b="1" dirty="0"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570125" y="1264175"/>
            <a:ext cx="7411500" cy="15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How can SVD be used for dimensionality reduction?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Principal components are calculated from V.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900">
                <a:solidFill>
                  <a:schemeClr val="dk1"/>
                </a:solidFill>
              </a:rPr>
              <a:t>- "Truncated SVD" used for dimensionality reduction (n → k).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l="25601" t="49855" r="22225" b="17193"/>
          <a:stretch/>
        </p:blipFill>
        <p:spPr>
          <a:xfrm>
            <a:off x="1219725" y="2763800"/>
            <a:ext cx="6704555" cy="23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Importance of Feature Scaling</a:t>
            </a:r>
            <a:endParaRPr sz="3000" b="1"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557750" y="1301200"/>
            <a:ext cx="339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PCA and SVD seek to find the vectors that capture the most variance.</a:t>
            </a:r>
            <a:endParaRPr sz="2000"/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l="40257" t="25216" r="7891"/>
          <a:stretch/>
        </p:blipFill>
        <p:spPr>
          <a:xfrm>
            <a:off x="4572000" y="1385700"/>
            <a:ext cx="42148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Importance of Feature Scaling</a:t>
            </a:r>
            <a:endParaRPr sz="3000"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557750" y="1301200"/>
            <a:ext cx="339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PCA and SVD seek to find the vectors that capture the most variance.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Variance is sensitive to axis scale.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l="40578" t="25216" r="7570"/>
          <a:stretch/>
        </p:blipFill>
        <p:spPr>
          <a:xfrm>
            <a:off x="4117950" y="1159050"/>
            <a:ext cx="4565625" cy="37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Importance of Feature Scaling</a:t>
            </a:r>
            <a:endParaRPr sz="3000" b="1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1"/>
          </p:nvPr>
        </p:nvSpPr>
        <p:spPr>
          <a:xfrm>
            <a:off x="557750" y="1301200"/>
            <a:ext cx="339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PCA and SVD seek to find the vectors that capture the most variance.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Variance is sensitive to axis scale.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Must scale data!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l="40740" t="25788"/>
          <a:stretch/>
        </p:blipFill>
        <p:spPr>
          <a:xfrm>
            <a:off x="4106150" y="1391325"/>
            <a:ext cx="485420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PCA: The Syntax</a:t>
            </a:r>
            <a:endParaRPr sz="3000" b="1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545350" y="4040275"/>
            <a:ext cx="7696800" cy="9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For example, we can transform the customer churn dataset, which has around 20 numeric features, to one with only 3 features.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l="1130" t="22061" r="5473" b="27223"/>
          <a:stretch/>
        </p:blipFill>
        <p:spPr>
          <a:xfrm>
            <a:off x="253550" y="1253875"/>
            <a:ext cx="8636900" cy="26357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1301375" y="1722775"/>
            <a:ext cx="75309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Applications of Dimensionality Reduction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Dimensionality Reduction examples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Uses of Dimensionality Reduction</a:t>
            </a:r>
            <a:endParaRPr sz="3000" b="1"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1"/>
          </p:nvPr>
        </p:nvSpPr>
        <p:spPr>
          <a:xfrm>
            <a:off x="743650" y="1152475"/>
            <a:ext cx="8088600" cy="17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Frequently used for high dimensionality data.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Natural language processing (NLP): many word combinations.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Image-based data sets: pixels are features.</a:t>
            </a:r>
            <a:endParaRPr sz="2000"/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l="28823" t="46130" r="29147" b="4297"/>
          <a:stretch/>
        </p:blipFill>
        <p:spPr>
          <a:xfrm>
            <a:off x="2370900" y="2656175"/>
            <a:ext cx="3752560" cy="24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Uses of Dimensionality Reduction</a:t>
            </a:r>
            <a:endParaRPr sz="3000" b="1" dirty="0"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1"/>
          </p:nvPr>
        </p:nvSpPr>
        <p:spPr>
          <a:xfrm>
            <a:off x="520550" y="1152475"/>
            <a:ext cx="83118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Divide image into 12 x 12 pixel sections.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 rotWithShape="1">
          <a:blip r:embed="rId3">
            <a:alphaModFix/>
          </a:blip>
          <a:srcRect l="25764" t="36675" r="25604" b="5730"/>
          <a:stretch/>
        </p:blipFill>
        <p:spPr>
          <a:xfrm>
            <a:off x="1877250" y="1739575"/>
            <a:ext cx="4890950" cy="32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Uses of Dimensionality Reduction</a:t>
            </a:r>
            <a:endParaRPr sz="3000" b="1"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520550" y="1152475"/>
            <a:ext cx="83118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Divide image into 12 x 12 pixel sections.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l="25440" t="36100" r="25607" b="5447"/>
          <a:stretch/>
        </p:blipFill>
        <p:spPr>
          <a:xfrm>
            <a:off x="1927250" y="1636075"/>
            <a:ext cx="5115960" cy="34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Uses of Dimensionality Reduction</a:t>
            </a:r>
            <a:endParaRPr sz="3000" b="1" dirty="0"/>
          </a:p>
        </p:txBody>
      </p:sp>
      <p:sp>
        <p:nvSpPr>
          <p:cNvPr id="210" name="Google Shape;210;p36"/>
          <p:cNvSpPr txBox="1">
            <a:spLocks noGrp="1"/>
          </p:cNvSpPr>
          <p:nvPr>
            <p:ph type="body" idx="1"/>
          </p:nvPr>
        </p:nvSpPr>
        <p:spPr>
          <a:xfrm>
            <a:off x="520550" y="1140250"/>
            <a:ext cx="83118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Divide image into 12 x 12 pixel sections.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Flatten section to create row of data with 144 features.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 l="25764" t="36675" r="25604" b="5730"/>
          <a:stretch/>
        </p:blipFill>
        <p:spPr>
          <a:xfrm>
            <a:off x="2427300" y="2139975"/>
            <a:ext cx="4289400" cy="28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Curse of Dimensionality</a:t>
            </a:r>
            <a:endParaRPr sz="3000"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44475" y="1152475"/>
            <a:ext cx="81879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Recall that due to the curse of dimensionality: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In practice, too many features leads to worse performance.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 Distance measures perform poorly and the incidence of outliers increases.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2740" t="48138" r="1446"/>
          <a:stretch/>
        </p:blipFill>
        <p:spPr>
          <a:xfrm>
            <a:off x="311700" y="2497400"/>
            <a:ext cx="8454005" cy="25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Uses of Dimensionality Reduction</a:t>
            </a:r>
            <a:endParaRPr sz="3000" b="1" dirty="0"/>
          </a:p>
        </p:txBody>
      </p:sp>
      <p:sp>
        <p:nvSpPr>
          <p:cNvPr id="217" name="Google Shape;217;p37"/>
          <p:cNvSpPr txBox="1">
            <a:spLocks noGrp="1"/>
          </p:cNvSpPr>
          <p:nvPr>
            <p:ph type="body" idx="1"/>
          </p:nvPr>
        </p:nvSpPr>
        <p:spPr>
          <a:xfrm>
            <a:off x="520550" y="1140250"/>
            <a:ext cx="83118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Divide image into 12 x 12 pixel sections.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Flatten section to create row of data with 144 features.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 rotWithShape="1">
          <a:blip r:embed="rId3">
            <a:alphaModFix/>
          </a:blip>
          <a:srcRect l="24800" t="35240" r="25923" b="6306"/>
          <a:stretch/>
        </p:blipFill>
        <p:spPr>
          <a:xfrm>
            <a:off x="2172625" y="2144200"/>
            <a:ext cx="44196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Uses of Dimensionality Reduction</a:t>
            </a:r>
            <a:endParaRPr sz="3000" b="1"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xfrm>
            <a:off x="644475" y="1152475"/>
            <a:ext cx="7077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Perform PCA on all data points.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l="25686" t="36250" r="25682" b="5869"/>
          <a:stretch/>
        </p:blipFill>
        <p:spPr>
          <a:xfrm>
            <a:off x="2123075" y="1710350"/>
            <a:ext cx="4854800" cy="32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PCA Compression: 144 → 60 Dimensions</a:t>
            </a:r>
            <a:endParaRPr sz="3000" b="1" dirty="0"/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3">
            <a:alphaModFix/>
          </a:blip>
          <a:srcRect l="2897" t="22062" r="2414" b="19770"/>
          <a:stretch/>
        </p:blipFill>
        <p:spPr>
          <a:xfrm>
            <a:off x="375500" y="1541925"/>
            <a:ext cx="8520601" cy="2941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32</a:t>
            </a:fld>
            <a:endParaRPr lang="vi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PCA Compression: 144 → 16 Dimensions</a:t>
            </a:r>
            <a:endParaRPr sz="3000" b="1" dirty="0"/>
          </a:p>
        </p:txBody>
      </p:sp>
      <p:pic>
        <p:nvPicPr>
          <p:cNvPr id="237" name="Google Shape;237;p40"/>
          <p:cNvPicPr preferRelativeResize="0"/>
          <p:nvPr/>
        </p:nvPicPr>
        <p:blipFill rotWithShape="1">
          <a:blip r:embed="rId3">
            <a:alphaModFix/>
          </a:blip>
          <a:srcRect l="3057" t="22922" r="2576" b="20631"/>
          <a:stretch/>
        </p:blipFill>
        <p:spPr>
          <a:xfrm>
            <a:off x="229213" y="1616300"/>
            <a:ext cx="8685575" cy="29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33</a:t>
            </a:fld>
            <a:endParaRPr lang="vi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After PCA: Top 16 Components</a:t>
            </a:r>
            <a:endParaRPr sz="3000" b="1" dirty="0"/>
          </a:p>
        </p:txBody>
      </p:sp>
      <p:pic>
        <p:nvPicPr>
          <p:cNvPr id="243" name="Google Shape;243;p41"/>
          <p:cNvPicPr preferRelativeResize="0"/>
          <p:nvPr/>
        </p:nvPicPr>
        <p:blipFill rotWithShape="1">
          <a:blip r:embed="rId3">
            <a:alphaModFix/>
          </a:blip>
          <a:srcRect l="28342" t="16622" r="27213" b="5154"/>
          <a:stretch/>
        </p:blipFill>
        <p:spPr>
          <a:xfrm>
            <a:off x="2383325" y="1104500"/>
            <a:ext cx="3962400" cy="39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34</a:t>
            </a:fld>
            <a:endParaRPr lang="vi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After PCA: Top 16 Components</a:t>
            </a:r>
            <a:endParaRPr sz="3000" b="1" dirty="0"/>
          </a:p>
        </p:txBody>
      </p:sp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l="3056" t="22922" r="2905" b="19770"/>
          <a:stretch/>
        </p:blipFill>
        <p:spPr>
          <a:xfrm>
            <a:off x="182288" y="1479950"/>
            <a:ext cx="8779425" cy="30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35</a:t>
            </a:fld>
            <a:endParaRPr lang="vi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L2 Error vs. Number of PCA Components</a:t>
            </a:r>
            <a:endParaRPr sz="3000" b="1" dirty="0"/>
          </a:p>
        </p:txBody>
      </p:sp>
      <p:pic>
        <p:nvPicPr>
          <p:cNvPr id="255" name="Google Shape;255;p43"/>
          <p:cNvPicPr preferRelativeResize="0"/>
          <p:nvPr/>
        </p:nvPicPr>
        <p:blipFill rotWithShape="1">
          <a:blip r:embed="rId3">
            <a:alphaModFix/>
          </a:blip>
          <a:srcRect l="17549" t="14610" r="17717"/>
          <a:stretch/>
        </p:blipFill>
        <p:spPr>
          <a:xfrm>
            <a:off x="1738800" y="1017725"/>
            <a:ext cx="5565637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36</a:t>
            </a:fld>
            <a:endParaRPr lang="vi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L2 Error vs. Number of PCA Components</a:t>
            </a:r>
            <a:endParaRPr sz="3000" b="1" dirty="0"/>
          </a:p>
        </p:txBody>
      </p:sp>
      <p:pic>
        <p:nvPicPr>
          <p:cNvPr id="261" name="Google Shape;261;p44"/>
          <p:cNvPicPr preferRelativeResize="0"/>
          <p:nvPr/>
        </p:nvPicPr>
        <p:blipFill rotWithShape="1">
          <a:blip r:embed="rId3">
            <a:alphaModFix/>
          </a:blip>
          <a:srcRect l="32206" t="22919" r="30595" b="11463"/>
          <a:stretch/>
        </p:blipFill>
        <p:spPr>
          <a:xfrm>
            <a:off x="2383325" y="1103050"/>
            <a:ext cx="3974775" cy="39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37</a:t>
            </a:fld>
            <a:endParaRPr lang="vi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Four Most Important Components</a:t>
            </a:r>
            <a:endParaRPr sz="3000" b="1" dirty="0"/>
          </a:p>
        </p:txBody>
      </p:sp>
      <p:pic>
        <p:nvPicPr>
          <p:cNvPr id="267" name="Google Shape;267;p45"/>
          <p:cNvPicPr preferRelativeResize="0"/>
          <p:nvPr/>
        </p:nvPicPr>
        <p:blipFill rotWithShape="1">
          <a:blip r:embed="rId3">
            <a:alphaModFix/>
          </a:blip>
          <a:srcRect l="6601" t="23493" r="55716" b="9171"/>
          <a:stretch/>
        </p:blipFill>
        <p:spPr>
          <a:xfrm>
            <a:off x="821650" y="1364775"/>
            <a:ext cx="3255975" cy="3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38</a:t>
            </a:fld>
            <a:endParaRPr lang="vi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Four Most Important Components</a:t>
            </a:r>
            <a:endParaRPr sz="3000" b="1" dirty="0"/>
          </a:p>
        </p:txBody>
      </p:sp>
      <p:pic>
        <p:nvPicPr>
          <p:cNvPr id="273" name="Google Shape;273;p46"/>
          <p:cNvPicPr preferRelativeResize="0"/>
          <p:nvPr/>
        </p:nvPicPr>
        <p:blipFill rotWithShape="1">
          <a:blip r:embed="rId3">
            <a:alphaModFix/>
          </a:blip>
          <a:srcRect l="4995" t="21203" r="5309" b="8025"/>
          <a:stretch/>
        </p:blipFill>
        <p:spPr>
          <a:xfrm>
            <a:off x="412250" y="1244500"/>
            <a:ext cx="8110200" cy="35964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39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Dimensionality Reduction</a:t>
            </a:r>
            <a:endParaRPr sz="3000" b="1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56025" y="1437700"/>
            <a:ext cx="7585200" cy="31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This is a very common situation, especially with enterprise datasets that often contain many features.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Data can be represented by fewer dimensions (features).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Reduce dimensionality by selecting subset (feature elimination).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Combine with linear and non-linear transformations.</a:t>
            </a:r>
            <a:endParaRPr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PCA Compression: 144 → 1 Dimension</a:t>
            </a:r>
            <a:endParaRPr sz="3000" b="1" dirty="0"/>
          </a:p>
        </p:txBody>
      </p:sp>
      <p:pic>
        <p:nvPicPr>
          <p:cNvPr id="279" name="Google Shape;279;p47"/>
          <p:cNvPicPr preferRelativeResize="0"/>
          <p:nvPr/>
        </p:nvPicPr>
        <p:blipFill rotWithShape="1">
          <a:blip r:embed="rId3">
            <a:alphaModFix/>
          </a:blip>
          <a:srcRect l="2895" t="24068" r="3383" b="18624"/>
          <a:stretch/>
        </p:blipFill>
        <p:spPr>
          <a:xfrm>
            <a:off x="359625" y="1393225"/>
            <a:ext cx="8424750" cy="28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40</a:t>
            </a:fld>
            <a:endParaRPr lang="vi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Learning Recap</a:t>
            </a:r>
            <a:endParaRPr sz="3000" b="1" dirty="0"/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1"/>
          </p:nvPr>
        </p:nvSpPr>
        <p:spPr>
          <a:xfrm>
            <a:off x="1127850" y="1536850"/>
            <a:ext cx="7704600" cy="3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Applications of Dimensionality Reduction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Dimensionality Reduction examples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41</a:t>
            </a:fld>
            <a:endParaRPr lang="vi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375" y="1726519"/>
            <a:ext cx="8520600" cy="1770893"/>
          </a:xfrm>
        </p:spPr>
        <p:txBody>
          <a:bodyPr>
            <a:normAutofit/>
          </a:bodyPr>
          <a:lstStyle/>
          <a:p>
            <a:pPr algn="ctr"/>
            <a:r>
              <a:rPr lang="vi" sz="4400" b="1" dirty="0"/>
              <a:t>Non-Negative Matrix Factorization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75698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</a:t>
            </a:r>
            <a:r>
              <a:rPr lang="en-US" sz="3000" b="1" dirty="0" smtClean="0"/>
              <a:t>Goals</a:t>
            </a:r>
            <a:endParaRPr sz="3000" b="1"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053500" y="1412925"/>
            <a:ext cx="7779000" cy="3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will </a:t>
            </a:r>
            <a:r>
              <a:rPr lang="en-US" sz="2000" dirty="0" smtClean="0">
                <a:solidFill>
                  <a:schemeClr val="dk1"/>
                </a:solidFill>
              </a:rPr>
              <a:t>cover</a:t>
            </a:r>
            <a:r>
              <a:rPr lang="vi" sz="2000" dirty="0" smtClean="0">
                <a:solidFill>
                  <a:schemeClr val="dk1"/>
                </a:solidFill>
              </a:rPr>
              <a:t>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Dimensionality reduction overview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Principal Components Analysis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Non-negative Matrix Factorization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514385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Non-Negative Matrix Factorization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557725" y="1152475"/>
            <a:ext cx="827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1A1A00"/>
                </a:solidFill>
              </a:rPr>
              <a:t>V = W x H: Same idea, but all three matrices must have only positive values.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3218" t="34955" r="3218"/>
          <a:stretch/>
        </p:blipFill>
        <p:spPr>
          <a:xfrm>
            <a:off x="265563" y="1654450"/>
            <a:ext cx="8612875" cy="3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44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750207450"/>
      </p:ext>
    </p:extLst>
  </p:cSld>
  <p:clrMapOvr>
    <a:masterClrMapping/>
  </p:clrMapOvr>
  <p:extLst mod="1">
    <p:ext uri="{6950BFC3-D8DA-4A85-94F7-54DA5524770B}">
      <p188:commentRel xmlns:p188="http://schemas.microsoft.com/office/powerpoint/2018/8/main" xmlns="" r:id="rId4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Why Only Positive Values?</a:t>
            </a:r>
            <a:endParaRPr sz="3000" b="1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06450" y="1288975"/>
            <a:ext cx="8126100" cy="3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rgbClr val="0D0C00"/>
                </a:solidFill>
              </a:rPr>
              <a:t>- Since NMF can never undo the application of a latent feature,</a:t>
            </a:r>
            <a:endParaRPr sz="2000">
              <a:solidFill>
                <a:srgbClr val="0D0C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it is much more careful about what it adds at each step.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In some applications, this can make for more human interpretable latent features.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Because NMF has the extra constraint of positive values,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10000"/>
                </a:solidFill>
              </a:rPr>
              <a:t>it will tend to lose more information when truncating. </a:t>
            </a:r>
            <a:endParaRPr sz="2000">
              <a:solidFill>
                <a:srgbClr val="01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rgbClr val="010000"/>
                </a:solidFill>
              </a:rPr>
              <a:t>- Also, NMF does not have to give orthogonal latent vectors.</a:t>
            </a:r>
            <a:endParaRPr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679347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NMF Summary</a:t>
            </a:r>
            <a:endParaRPr sz="3000" b="1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520550" y="1264175"/>
            <a:ext cx="8311800" cy="3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Input: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Count Vectorizer or TF-IDF Vectorizer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Parameters to Tune: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Number of Topics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Text Preprocessing (stop words, min / max doc freq, parts of speech...)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Output: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W Matrix (terms —&gt; topics) and H Matrix (documents —&gt; topics)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46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325991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NMF: the Syntax</a:t>
            </a:r>
            <a:endParaRPr sz="3000" b="1"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l="1129" t="22634" r="38161" b="20918"/>
          <a:stretch/>
        </p:blipFill>
        <p:spPr>
          <a:xfrm>
            <a:off x="511825" y="1017725"/>
            <a:ext cx="7895503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994209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Dimensionality Reduction: Approaches</a:t>
            </a:r>
            <a:endParaRPr sz="3000" b="1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582525" y="1152475"/>
            <a:ext cx="8249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Dimensionality reduction is common across a wide range of applications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Some rules of thumb for selecting an approach:</a:t>
            </a:r>
            <a:endParaRPr sz="1600"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l="2902" t="40974" r="4667" b="1719"/>
          <a:stretch/>
        </p:blipFill>
        <p:spPr>
          <a:xfrm>
            <a:off x="54600" y="1933525"/>
            <a:ext cx="9034806" cy="31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48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673402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/>
              <a:t>Summary</a:t>
            </a:r>
            <a:endParaRPr lang="en-US" sz="3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799969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Dimensionality Reduction</a:t>
            </a:r>
          </a:p>
          <a:p>
            <a:r>
              <a:rPr lang="en-US" dirty="0">
                <a:solidFill>
                  <a:schemeClr val="tx1"/>
                </a:solidFill>
              </a:rPr>
              <a:t>As a result of the curse of dimensionality, too many features can lead to worse performance. Often, data can be represented by fewer dimensions (features). There are two ways to reduce dimensionality:</a:t>
            </a:r>
          </a:p>
          <a:p>
            <a:r>
              <a:rPr lang="en-US" dirty="0">
                <a:solidFill>
                  <a:schemeClr val="tx1"/>
                </a:solidFill>
              </a:rPr>
              <a:t>Select a subset of features that are "important"</a:t>
            </a:r>
          </a:p>
          <a:p>
            <a:r>
              <a:rPr lang="en-US" dirty="0">
                <a:solidFill>
                  <a:schemeClr val="tx1"/>
                </a:solidFill>
              </a:rPr>
              <a:t>Combine features using linear/non-linear transformations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Principal Component Analysis</a:t>
            </a:r>
          </a:p>
          <a:p>
            <a:r>
              <a:rPr lang="en-US" dirty="0">
                <a:solidFill>
                  <a:schemeClr val="tx1"/>
                </a:solidFill>
              </a:rPr>
              <a:t>Principal component analysis (PCA) is a dimensionality reduction technique that creates new features by applying linear transformations on a combination of the original features. The resulting features are called principal components, on which the original data will be projected.</a:t>
            </a:r>
          </a:p>
          <a:p>
            <a:r>
              <a:rPr lang="en-US" dirty="0">
                <a:solidFill>
                  <a:schemeClr val="tx1"/>
                </a:solidFill>
              </a:rPr>
              <a:t>Each principal component is a vector and are orthogonal to each other. Their relative importance is determined by comparing how much of the variance within the original data they each explain/preserve.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49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78882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Dimensionality Reduction</a:t>
            </a:r>
            <a:endParaRPr sz="3000" b="1"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08150" y="1326150"/>
            <a:ext cx="4163100" cy="32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Two features: Phone usage (minutes) and data usage.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Both features increase together </a:t>
            </a:r>
            <a:r>
              <a:rPr lang="vi" sz="2000">
                <a:solidFill>
                  <a:srgbClr val="090800"/>
                </a:solidFill>
              </a:rPr>
              <a:t>(correlated). </a:t>
            </a:r>
            <a:endParaRPr sz="200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rgbClr val="090800"/>
                </a:solidFill>
              </a:rPr>
              <a:t>- Can we reduce number of features to one?</a:t>
            </a:r>
            <a:endParaRPr sz="2000"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44604" t="26077" r="3061" b="11745"/>
          <a:stretch/>
        </p:blipFill>
        <p:spPr>
          <a:xfrm>
            <a:off x="4572000" y="1400525"/>
            <a:ext cx="4428800" cy="29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/>
              <a:t>Summary</a:t>
            </a:r>
            <a:endParaRPr lang="en-US" sz="3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799969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Principal </a:t>
            </a:r>
            <a:r>
              <a:rPr lang="en-US" b="1" dirty="0">
                <a:solidFill>
                  <a:schemeClr val="tx1"/>
                </a:solidFill>
              </a:rPr>
              <a:t>Component Analysis</a:t>
            </a:r>
          </a:p>
          <a:p>
            <a:r>
              <a:rPr lang="en-US" dirty="0"/>
              <a:t>Singular value decomposition (SVD) enables us to find this information by obtaining the diagonal matrix. Its non-zero entries along the diagonal represent each eigenvector(principal component)'s eigenvalue/length. The </a:t>
            </a:r>
            <a:r>
              <a:rPr lang="en-US" b="1" dirty="0"/>
              <a:t>bigger</a:t>
            </a:r>
            <a:r>
              <a:rPr lang="en-US" dirty="0"/>
              <a:t> the value, the</a:t>
            </a:r>
            <a:r>
              <a:rPr lang="en-US" b="1" dirty="0"/>
              <a:t> more important </a:t>
            </a:r>
            <a:r>
              <a:rPr lang="en-US" dirty="0"/>
              <a:t>the vector.</a:t>
            </a:r>
          </a:p>
          <a:p>
            <a:r>
              <a:rPr lang="en-US" dirty="0"/>
              <a:t>*Note: It is important to scale the data </a:t>
            </a:r>
            <a:r>
              <a:rPr lang="en-US" b="1" dirty="0"/>
              <a:t>prior</a:t>
            </a:r>
            <a:r>
              <a:rPr lang="en-US" dirty="0"/>
              <a:t> </a:t>
            </a:r>
            <a:r>
              <a:rPr lang="en-US" b="1" dirty="0"/>
              <a:t>to </a:t>
            </a:r>
            <a:r>
              <a:rPr lang="en-US" dirty="0"/>
              <a:t>applying PCA because distance is an important aspect considered for the algorithm.</a:t>
            </a:r>
          </a:p>
          <a:p>
            <a:r>
              <a:rPr lang="en-US" b="1" dirty="0"/>
              <a:t> Syntax</a:t>
            </a:r>
          </a:p>
          <a:p>
            <a:r>
              <a:rPr lang="en-US" dirty="0"/>
              <a:t>The syntax consists of importing the class containing the method:</a:t>
            </a:r>
          </a:p>
          <a:p>
            <a:pPr marL="114300" indent="0">
              <a:buNone/>
            </a:pPr>
            <a:r>
              <a:rPr lang="en-US" b="1" dirty="0" smtClean="0"/>
              <a:t>	from </a:t>
            </a:r>
            <a:r>
              <a:rPr lang="en-US" b="1" dirty="0" err="1"/>
              <a:t>sklearn.decomposition</a:t>
            </a:r>
            <a:r>
              <a:rPr lang="en-US" b="1" dirty="0"/>
              <a:t> import PCA</a:t>
            </a:r>
            <a:endParaRPr lang="en-US" dirty="0"/>
          </a:p>
          <a:p>
            <a:r>
              <a:rPr lang="en-US" dirty="0"/>
              <a:t>creating the instance of the class:</a:t>
            </a:r>
          </a:p>
          <a:p>
            <a:pPr marL="114300" indent="0">
              <a:buNone/>
            </a:pPr>
            <a:r>
              <a:rPr lang="en-US" b="1" dirty="0" smtClean="0"/>
              <a:t>	</a:t>
            </a:r>
            <a:r>
              <a:rPr lang="en-US" b="1" dirty="0" err="1" smtClean="0"/>
              <a:t>pca</a:t>
            </a:r>
            <a:r>
              <a:rPr lang="en-US" b="1" dirty="0" smtClean="0"/>
              <a:t>=PCA(</a:t>
            </a:r>
            <a:r>
              <a:rPr lang="en-US" b="1" dirty="0" err="1" smtClean="0"/>
              <a:t>n_components</a:t>
            </a:r>
            <a:r>
              <a:rPr lang="en-US" b="1" dirty="0" smtClean="0"/>
              <a:t>=3</a:t>
            </a:r>
            <a:r>
              <a:rPr lang="en-US" b="1" dirty="0"/>
              <a:t>)</a:t>
            </a:r>
            <a:endParaRPr lang="en-US" dirty="0"/>
          </a:p>
          <a:p>
            <a:r>
              <a:rPr lang="en-US" dirty="0"/>
              <a:t>and fit the instance and create a transformed version of the data:</a:t>
            </a:r>
          </a:p>
          <a:p>
            <a:pPr marL="114300" indent="0">
              <a:buNone/>
            </a:pPr>
            <a:r>
              <a:rPr lang="en-US" b="1" dirty="0" smtClean="0"/>
              <a:t>	</a:t>
            </a:r>
            <a:r>
              <a:rPr lang="en-US" b="1" dirty="0" err="1" smtClean="0"/>
              <a:t>X_trans</a:t>
            </a:r>
            <a:r>
              <a:rPr lang="en-US" b="1" dirty="0" smtClean="0"/>
              <a:t>=</a:t>
            </a:r>
            <a:r>
              <a:rPr lang="en-US" b="1" dirty="0" err="1" smtClean="0"/>
              <a:t>pca.fit_transform</a:t>
            </a:r>
            <a:r>
              <a:rPr lang="en-US" b="1" dirty="0" smtClean="0"/>
              <a:t>(</a:t>
            </a:r>
            <a:r>
              <a:rPr lang="en-US" b="1" dirty="0" err="1" smtClean="0"/>
              <a:t>X_train</a:t>
            </a:r>
            <a:r>
              <a:rPr lang="en-US" b="1" dirty="0"/>
              <a:t>)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50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568640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Learning Recap</a:t>
            </a:r>
            <a:endParaRPr sz="3000" b="1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053500" y="1412925"/>
            <a:ext cx="7779000" cy="3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</a:t>
            </a:r>
            <a:r>
              <a:rPr lang="vi" sz="2000">
                <a:solidFill>
                  <a:schemeClr val="dk1"/>
                </a:solidFill>
              </a:rPr>
              <a:t>we </a:t>
            </a:r>
            <a:r>
              <a:rPr lang="vi" sz="2000" smtClean="0">
                <a:solidFill>
                  <a:schemeClr val="dk1"/>
                </a:solidFill>
              </a:rPr>
              <a:t>discussed</a:t>
            </a:r>
            <a:r>
              <a:rPr lang="vi" sz="2000" dirty="0">
                <a:solidFill>
                  <a:schemeClr val="dk1"/>
                </a:solidFill>
              </a:rPr>
              <a:t>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Dimensionality reduction overview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Principal Components Analysis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Non-negative Matrix Factorization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09966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Dimensionality Reduction</a:t>
            </a:r>
            <a:endParaRPr sz="3000" b="1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08150" y="1326150"/>
            <a:ext cx="4163100" cy="32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Two features: Phone usage (minutes) and data usage.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Both features increase together </a:t>
            </a:r>
            <a:r>
              <a:rPr lang="vi" sz="2000">
                <a:solidFill>
                  <a:srgbClr val="090800"/>
                </a:solidFill>
              </a:rPr>
              <a:t>(correlated). </a:t>
            </a:r>
            <a:endParaRPr sz="200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rgbClr val="090800"/>
                </a:solidFill>
              </a:rPr>
              <a:t>- Can we reduce number of features to one?</a:t>
            </a:r>
            <a:endParaRPr sz="2000"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l="44926" t="25217" r="2416" b="14899"/>
          <a:stretch/>
        </p:blipFill>
        <p:spPr>
          <a:xfrm>
            <a:off x="4671250" y="1326150"/>
            <a:ext cx="4374525" cy="27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Dimensionality Reduction</a:t>
            </a:r>
            <a:endParaRPr sz="3000" b="1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08150" y="1326150"/>
            <a:ext cx="4163100" cy="32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Two features: Phone usage (minutes) and data usage.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Both features increase together </a:t>
            </a:r>
            <a:r>
              <a:rPr lang="vi" sz="2000">
                <a:solidFill>
                  <a:srgbClr val="090800"/>
                </a:solidFill>
              </a:rPr>
              <a:t>(correlated). </a:t>
            </a:r>
            <a:endParaRPr sz="200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rgbClr val="090800"/>
                </a:solidFill>
              </a:rPr>
              <a:t>- Can we reduce number of features to one?</a:t>
            </a:r>
            <a:endParaRPr sz="2000"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l="45410" t="22351" r="3704" b="13750"/>
          <a:stretch/>
        </p:blipFill>
        <p:spPr>
          <a:xfrm>
            <a:off x="4671250" y="1244500"/>
            <a:ext cx="4320350" cy="3048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Dimensionality Reduction</a:t>
            </a:r>
            <a:endParaRPr sz="3000" b="1" dirty="0"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594925" y="1375575"/>
            <a:ext cx="3842100" cy="31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Can we reduce number  </a:t>
            </a:r>
            <a:r>
              <a:rPr lang="vi" sz="2000">
                <a:solidFill>
                  <a:srgbClr val="010000"/>
                </a:solidFill>
              </a:rPr>
              <a:t>of features to one? </a:t>
            </a:r>
            <a:endParaRPr sz="2000">
              <a:solidFill>
                <a:srgbClr val="01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1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10000"/>
                </a:solidFill>
              </a:rPr>
              <a:t>- Create single feature that is </a:t>
            </a:r>
            <a:r>
              <a:rPr lang="vi" sz="2000">
                <a:solidFill>
                  <a:schemeClr val="dk1"/>
                </a:solidFill>
              </a:rPr>
              <a:t>combination of phone and data usage.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This is Principal Component Analysis </a:t>
            </a:r>
            <a:r>
              <a:rPr lang="vi" sz="2000">
                <a:solidFill>
                  <a:srgbClr val="080700"/>
                </a:solidFill>
              </a:rPr>
              <a:t>(PCA).</a:t>
            </a:r>
            <a:endParaRPr sz="2000"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l="45409" t="25788" r="4831" b="14613"/>
          <a:stretch/>
        </p:blipFill>
        <p:spPr>
          <a:xfrm>
            <a:off x="4437025" y="1420275"/>
            <a:ext cx="4525760" cy="30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Dimensionality Reduction</a:t>
            </a:r>
            <a:endParaRPr sz="3000" b="1" dirty="0"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520500" y="1303838"/>
            <a:ext cx="8237400" cy="12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Create single feature that is combination of phone and data usage.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This is Principal Component Analysis (PCA).</a:t>
            </a:r>
            <a:endParaRPr sz="2000"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l="28983" t="49571" r="23835" b="28938"/>
          <a:stretch/>
        </p:blipFill>
        <p:spPr>
          <a:xfrm>
            <a:off x="1093263" y="2817250"/>
            <a:ext cx="6957475" cy="17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1445</Words>
  <Application>Microsoft Office PowerPoint</Application>
  <PresentationFormat>On-screen Show (16:9)</PresentationFormat>
  <Paragraphs>235</Paragraphs>
  <Slides>51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Arial</vt:lpstr>
      <vt:lpstr>Simple Light</vt:lpstr>
      <vt:lpstr>Dimensionality Reduction</vt:lpstr>
      <vt:lpstr>Learning Goals</vt:lpstr>
      <vt:lpstr>Curse of Dimensionality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Single Value Decomposition (SVD)</vt:lpstr>
      <vt:lpstr>Single Value Decomposition (SVD)</vt:lpstr>
      <vt:lpstr>Truncated Single Value Decomposition</vt:lpstr>
      <vt:lpstr>Truncated Single Value Decomposition</vt:lpstr>
      <vt:lpstr>Importance of Feature Scaling</vt:lpstr>
      <vt:lpstr>Importance of Feature Scaling</vt:lpstr>
      <vt:lpstr>Importance of Feature Scaling</vt:lpstr>
      <vt:lpstr>PCA: The Syntax</vt:lpstr>
      <vt:lpstr>Learning Goals</vt:lpstr>
      <vt:lpstr>Uses of Dimensionality Reduction</vt:lpstr>
      <vt:lpstr>Uses of Dimensionality Reduction</vt:lpstr>
      <vt:lpstr>Uses of Dimensionality Reduction</vt:lpstr>
      <vt:lpstr>Uses of Dimensionality Reduction</vt:lpstr>
      <vt:lpstr>Uses of Dimensionality Reduction</vt:lpstr>
      <vt:lpstr>Uses of Dimensionality Reduction</vt:lpstr>
      <vt:lpstr>PCA Compression: 144 → 60 Dimensions</vt:lpstr>
      <vt:lpstr>PCA Compression: 144 → 16 Dimensions</vt:lpstr>
      <vt:lpstr>After PCA: Top 16 Components</vt:lpstr>
      <vt:lpstr>After PCA: Top 16 Components</vt:lpstr>
      <vt:lpstr>L2 Error vs. Number of PCA Components</vt:lpstr>
      <vt:lpstr>L2 Error vs. Number of PCA Components</vt:lpstr>
      <vt:lpstr>Four Most Important Components</vt:lpstr>
      <vt:lpstr>Four Most Important Components</vt:lpstr>
      <vt:lpstr>PCA Compression: 144 → 1 Dimension</vt:lpstr>
      <vt:lpstr>Learning Recap</vt:lpstr>
      <vt:lpstr>Non-Negative Matrix Factorization</vt:lpstr>
      <vt:lpstr>Learning Goals</vt:lpstr>
      <vt:lpstr>Non-Negative Matrix Factorization</vt:lpstr>
      <vt:lpstr>Why Only Positive Values?</vt:lpstr>
      <vt:lpstr>NMF Summary</vt:lpstr>
      <vt:lpstr>NMF: the Syntax</vt:lpstr>
      <vt:lpstr>Dimensionality Reduction: Approaches</vt:lpstr>
      <vt:lpstr>Summary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9</cp:revision>
  <dcterms:modified xsi:type="dcterms:W3CDTF">2022-12-15T09:48:42Z</dcterms:modified>
</cp:coreProperties>
</file>